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5" r:id="rId1"/>
  </p:sldMasterIdLst>
  <p:notesMasterIdLst>
    <p:notesMasterId r:id="rId23"/>
  </p:notesMasterIdLst>
  <p:sldIdLst>
    <p:sldId id="287" r:id="rId2"/>
    <p:sldId id="605" r:id="rId3"/>
    <p:sldId id="607" r:id="rId4"/>
    <p:sldId id="609" r:id="rId5"/>
    <p:sldId id="610" r:id="rId6"/>
    <p:sldId id="633" r:id="rId7"/>
    <p:sldId id="634" r:id="rId8"/>
    <p:sldId id="635" r:id="rId9"/>
    <p:sldId id="612" r:id="rId10"/>
    <p:sldId id="616" r:id="rId11"/>
    <p:sldId id="618" r:id="rId12"/>
    <p:sldId id="620" r:id="rId13"/>
    <p:sldId id="628" r:id="rId14"/>
    <p:sldId id="621" r:id="rId15"/>
    <p:sldId id="629" r:id="rId16"/>
    <p:sldId id="622" r:id="rId17"/>
    <p:sldId id="632" r:id="rId18"/>
    <p:sldId id="623" r:id="rId19"/>
    <p:sldId id="626" r:id="rId20"/>
    <p:sldId id="627" r:id="rId21"/>
    <p:sldId id="25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60A"/>
    <a:srgbClr val="010409"/>
    <a:srgbClr val="E5BB8E"/>
    <a:srgbClr val="E60012"/>
    <a:srgbClr val="C51D24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94E043-D780-4172-AC12-93ACE31298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"/>
            <a:ext cx="12192000" cy="6857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68260" y="6469021"/>
            <a:ext cx="1312025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788AFA9-AFC7-4C42-B205-69098E171FF0}"/>
              </a:ext>
            </a:extLst>
          </p:cNvPr>
          <p:cNvSpPr/>
          <p:nvPr userDrawn="1"/>
        </p:nvSpPr>
        <p:spPr>
          <a:xfrm>
            <a:off x="13049" y="6100354"/>
            <a:ext cx="3772186" cy="757646"/>
          </a:xfrm>
          <a:prstGeom prst="rect">
            <a:avLst/>
          </a:prstGeom>
          <a:solidFill>
            <a:srgbClr val="961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10C09DB-E316-4D94-8953-0A8BC6E71969}"/>
              </a:ext>
            </a:extLst>
          </p:cNvPr>
          <p:cNvSpPr txBox="1"/>
          <p:nvPr userDrawn="1"/>
        </p:nvSpPr>
        <p:spPr>
          <a:xfrm>
            <a:off x="104504" y="6244044"/>
            <a:ext cx="346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  <a:ea typeface="微软雅黑" panose="020B0503020204020204" pitchFamily="34" charset="-122"/>
              </a:rPr>
              <a:t>高品质 高价值 高服务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9DB4D99-A6FD-48DC-873E-0C52D6CAC804}"/>
              </a:ext>
            </a:extLst>
          </p:cNvPr>
          <p:cNvCxnSpPr>
            <a:cxnSpLocks/>
          </p:cNvCxnSpPr>
          <p:nvPr userDrawn="1"/>
        </p:nvCxnSpPr>
        <p:spPr>
          <a:xfrm>
            <a:off x="1847621" y="6341912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B4AF420-120E-484D-90CE-1457BDACAE3F}"/>
              </a:ext>
            </a:extLst>
          </p:cNvPr>
          <p:cNvCxnSpPr>
            <a:cxnSpLocks/>
          </p:cNvCxnSpPr>
          <p:nvPr userDrawn="1"/>
        </p:nvCxnSpPr>
        <p:spPr>
          <a:xfrm>
            <a:off x="1006959" y="6336999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00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A163492-7931-414D-92C3-DFCD3F959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"/>
            <a:ext cx="12192000" cy="6857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2022/5/18</a:t>
            </a:fld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79101" y="6472588"/>
            <a:ext cx="1312025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B875227-419F-46E2-B24F-EAD4002DFA46}"/>
              </a:ext>
            </a:extLst>
          </p:cNvPr>
          <p:cNvGrpSpPr/>
          <p:nvPr userDrawn="1"/>
        </p:nvGrpSpPr>
        <p:grpSpPr>
          <a:xfrm>
            <a:off x="1233633" y="6368502"/>
            <a:ext cx="1115438" cy="274731"/>
            <a:chOff x="1233633" y="6368502"/>
            <a:chExt cx="1115438" cy="274731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DA2518B4-B79C-4AEB-9319-1FB01F43D7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3633" y="6391072"/>
              <a:ext cx="0" cy="252161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2027491-61FC-4532-A928-53F1FFA0D7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49071" y="6368502"/>
              <a:ext cx="0" cy="252161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074FE26F-B83C-46F7-B02F-C4DF43184880}"/>
              </a:ext>
            </a:extLst>
          </p:cNvPr>
          <p:cNvSpPr/>
          <p:nvPr userDrawn="1"/>
        </p:nvSpPr>
        <p:spPr>
          <a:xfrm>
            <a:off x="13049" y="6100354"/>
            <a:ext cx="3772186" cy="757646"/>
          </a:xfrm>
          <a:prstGeom prst="rect">
            <a:avLst/>
          </a:prstGeom>
          <a:solidFill>
            <a:srgbClr val="961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496082A-9598-4539-85F4-8DA7B63E2BF7}"/>
              </a:ext>
            </a:extLst>
          </p:cNvPr>
          <p:cNvSpPr txBox="1"/>
          <p:nvPr userDrawn="1"/>
        </p:nvSpPr>
        <p:spPr>
          <a:xfrm>
            <a:off x="104504" y="6244044"/>
            <a:ext cx="346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  <a:ea typeface="微软雅黑" panose="020B0503020204020204" pitchFamily="34" charset="-122"/>
              </a:rPr>
              <a:t>高品质 高价值 高服务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C6DDB299-B084-4DCB-BE51-B7FC13541EF8}"/>
              </a:ext>
            </a:extLst>
          </p:cNvPr>
          <p:cNvCxnSpPr>
            <a:cxnSpLocks/>
          </p:cNvCxnSpPr>
          <p:nvPr userDrawn="1"/>
        </p:nvCxnSpPr>
        <p:spPr>
          <a:xfrm>
            <a:off x="1847621" y="6341912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F813403-71D3-4ECB-9A23-4D08E24121BC}"/>
              </a:ext>
            </a:extLst>
          </p:cNvPr>
          <p:cNvCxnSpPr>
            <a:cxnSpLocks/>
          </p:cNvCxnSpPr>
          <p:nvPr userDrawn="1"/>
        </p:nvCxnSpPr>
        <p:spPr>
          <a:xfrm>
            <a:off x="1006959" y="6336999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92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89C806B-22AD-441A-A343-087CBABEC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"/>
            <a:ext cx="12192000" cy="6857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86726" y="6459785"/>
            <a:ext cx="1312025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18CEE0D-6DED-4C70-B41B-68025C410331}"/>
              </a:ext>
            </a:extLst>
          </p:cNvPr>
          <p:cNvSpPr/>
          <p:nvPr userDrawn="1"/>
        </p:nvSpPr>
        <p:spPr>
          <a:xfrm>
            <a:off x="13049" y="6100354"/>
            <a:ext cx="3772186" cy="757646"/>
          </a:xfrm>
          <a:prstGeom prst="rect">
            <a:avLst/>
          </a:prstGeom>
          <a:solidFill>
            <a:srgbClr val="961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ABEC388-4C69-4147-986D-E984CAC6580E}"/>
              </a:ext>
            </a:extLst>
          </p:cNvPr>
          <p:cNvSpPr txBox="1"/>
          <p:nvPr userDrawn="1"/>
        </p:nvSpPr>
        <p:spPr>
          <a:xfrm>
            <a:off x="104504" y="6244044"/>
            <a:ext cx="346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  <a:ea typeface="微软雅黑" panose="020B0503020204020204" pitchFamily="34" charset="-122"/>
              </a:rPr>
              <a:t>高品质 高价值 高服务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E3165B6-922E-4BC7-BFC7-AAE2D0A9F76D}"/>
              </a:ext>
            </a:extLst>
          </p:cNvPr>
          <p:cNvCxnSpPr>
            <a:cxnSpLocks/>
          </p:cNvCxnSpPr>
          <p:nvPr userDrawn="1"/>
        </p:nvCxnSpPr>
        <p:spPr>
          <a:xfrm>
            <a:off x="1847621" y="6341912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0B71909-EBE8-4DF3-8889-216430D711B2}"/>
              </a:ext>
            </a:extLst>
          </p:cNvPr>
          <p:cNvCxnSpPr>
            <a:cxnSpLocks/>
          </p:cNvCxnSpPr>
          <p:nvPr userDrawn="1"/>
        </p:nvCxnSpPr>
        <p:spPr>
          <a:xfrm>
            <a:off x="1006959" y="6336999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08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CF6F871-CB5D-4D30-A0AE-A859CE384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"/>
            <a:ext cx="12192000" cy="685766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86729" y="6459785"/>
            <a:ext cx="1312025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D56824A-E54D-4D15-A575-3926CED5FC2A}"/>
              </a:ext>
            </a:extLst>
          </p:cNvPr>
          <p:cNvGrpSpPr/>
          <p:nvPr userDrawn="1"/>
        </p:nvGrpSpPr>
        <p:grpSpPr>
          <a:xfrm>
            <a:off x="13049" y="6100354"/>
            <a:ext cx="3772186" cy="757646"/>
            <a:chOff x="13049" y="6100354"/>
            <a:chExt cx="3772186" cy="75764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DFE2ACF-A220-468F-8816-A2D947DC7D8B}"/>
                </a:ext>
              </a:extLst>
            </p:cNvPr>
            <p:cNvSpPr/>
            <p:nvPr userDrawn="1"/>
          </p:nvSpPr>
          <p:spPr>
            <a:xfrm>
              <a:off x="13049" y="6100354"/>
              <a:ext cx="3772186" cy="757646"/>
            </a:xfrm>
            <a:prstGeom prst="rect">
              <a:avLst/>
            </a:prstGeom>
            <a:solidFill>
              <a:srgbClr val="9616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0539AAD-9F27-4327-BDDC-C9126BA2844B}"/>
                </a:ext>
              </a:extLst>
            </p:cNvPr>
            <p:cNvGrpSpPr/>
            <p:nvPr userDrawn="1"/>
          </p:nvGrpSpPr>
          <p:grpSpPr>
            <a:xfrm>
              <a:off x="104504" y="6244044"/>
              <a:ext cx="3465047" cy="400110"/>
              <a:chOff x="104504" y="6244044"/>
              <a:chExt cx="3465047" cy="400110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80A5CF-F389-45CC-AA9B-F61552413890}"/>
                  </a:ext>
                </a:extLst>
              </p:cNvPr>
              <p:cNvSpPr txBox="1"/>
              <p:nvPr userDrawn="1"/>
            </p:nvSpPr>
            <p:spPr>
              <a:xfrm>
                <a:off x="104504" y="6244044"/>
                <a:ext cx="34650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Bodoni MT Black" panose="02070A03080606020203" pitchFamily="18" charset="0"/>
                    <a:ea typeface="微软雅黑" panose="020B0503020204020204" pitchFamily="34" charset="-122"/>
                  </a:rPr>
                  <a:t>高品质 高价值 高服务</a:t>
                </a:r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1D769E1D-45E1-4303-B4D6-71806A2528C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847621" y="6341912"/>
                <a:ext cx="0" cy="216000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2B7C857-1BA6-45EF-B99C-8D74E3848732}"/>
              </a:ext>
            </a:extLst>
          </p:cNvPr>
          <p:cNvCxnSpPr>
            <a:cxnSpLocks/>
          </p:cNvCxnSpPr>
          <p:nvPr userDrawn="1"/>
        </p:nvCxnSpPr>
        <p:spPr>
          <a:xfrm>
            <a:off x="1006959" y="6336999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93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97B53C-6EB6-47FA-8311-0C3934D5A8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"/>
            <a:ext cx="12192000" cy="6857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95963" y="6459785"/>
            <a:ext cx="1312025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2D4FAEA-AF82-4AC1-9466-4ABEE2907313}"/>
              </a:ext>
            </a:extLst>
          </p:cNvPr>
          <p:cNvSpPr/>
          <p:nvPr userDrawn="1"/>
        </p:nvSpPr>
        <p:spPr>
          <a:xfrm>
            <a:off x="13049" y="6100354"/>
            <a:ext cx="3772186" cy="757646"/>
          </a:xfrm>
          <a:prstGeom prst="rect">
            <a:avLst/>
          </a:prstGeom>
          <a:solidFill>
            <a:srgbClr val="961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D0D5A0E-5DF7-4A95-A5DE-538889474A06}"/>
              </a:ext>
            </a:extLst>
          </p:cNvPr>
          <p:cNvSpPr txBox="1"/>
          <p:nvPr userDrawn="1"/>
        </p:nvSpPr>
        <p:spPr>
          <a:xfrm>
            <a:off x="104504" y="6244044"/>
            <a:ext cx="346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  <a:ea typeface="微软雅黑" panose="020B0503020204020204" pitchFamily="34" charset="-122"/>
              </a:rPr>
              <a:t>高品质 高价值 高服务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2DB95ED-5628-4906-828D-62DBACB49FFA}"/>
              </a:ext>
            </a:extLst>
          </p:cNvPr>
          <p:cNvCxnSpPr>
            <a:cxnSpLocks/>
          </p:cNvCxnSpPr>
          <p:nvPr userDrawn="1"/>
        </p:nvCxnSpPr>
        <p:spPr>
          <a:xfrm>
            <a:off x="1847621" y="6341912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EE2940E-1767-4706-B72A-B405B2B181E4}"/>
              </a:ext>
            </a:extLst>
          </p:cNvPr>
          <p:cNvCxnSpPr>
            <a:cxnSpLocks/>
          </p:cNvCxnSpPr>
          <p:nvPr userDrawn="1"/>
        </p:nvCxnSpPr>
        <p:spPr>
          <a:xfrm>
            <a:off x="1006959" y="6336999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71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12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7ED46A06-36F1-4FB6-9FD3-EEDF690CE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"/>
            <a:ext cx="12192000" cy="68576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53720FE-3D24-45EA-AE07-90ABD35A06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11" r="49021"/>
          <a:stretch/>
        </p:blipFill>
        <p:spPr>
          <a:xfrm>
            <a:off x="5094513" y="628445"/>
            <a:ext cx="1927860" cy="167138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32639" y="1940048"/>
            <a:ext cx="6853158" cy="906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好想你健康食品股份有限公司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34161" y="2971043"/>
            <a:ext cx="8584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2022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年塑料类包装物招标供应商基本情况简报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83951" y="3916800"/>
            <a:ext cx="1492716" cy="1422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投标企业：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时       间：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86282" y="257819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公司办公大楼及生产车间外景照片</a:t>
            </a:r>
          </a:p>
        </p:txBody>
      </p:sp>
    </p:spTree>
    <p:extLst>
      <p:ext uri="{BB962C8B-B14F-4D97-AF65-F5344CB8AC3E}">
        <p14:creationId xmlns:p14="http://schemas.microsoft.com/office/powerpoint/2010/main" val="333788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86282" y="19444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公司检测设备照片</a:t>
            </a:r>
          </a:p>
        </p:txBody>
      </p:sp>
    </p:spTree>
    <p:extLst>
      <p:ext uri="{BB962C8B-B14F-4D97-AF65-F5344CB8AC3E}">
        <p14:creationId xmlns:p14="http://schemas.microsoft.com/office/powerpoint/2010/main" val="313139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86282" y="19510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公司原料仓库照片</a:t>
            </a:r>
          </a:p>
        </p:txBody>
      </p:sp>
    </p:spTree>
    <p:extLst>
      <p:ext uri="{BB962C8B-B14F-4D97-AF65-F5344CB8AC3E}">
        <p14:creationId xmlns:p14="http://schemas.microsoft.com/office/powerpoint/2010/main" val="973720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86282" y="18252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公司印刷设备照片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F6F0BC9-79F3-4B38-9D85-369081D83DBA}"/>
              </a:ext>
            </a:extLst>
          </p:cNvPr>
          <p:cNvSpPr/>
          <p:nvPr/>
        </p:nvSpPr>
        <p:spPr>
          <a:xfrm>
            <a:off x="363670" y="5714802"/>
            <a:ext cx="2723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标注印刷设备几台、几色</a:t>
            </a:r>
          </a:p>
        </p:txBody>
      </p:sp>
    </p:spTree>
    <p:extLst>
      <p:ext uri="{BB962C8B-B14F-4D97-AF65-F5344CB8AC3E}">
        <p14:creationId xmlns:p14="http://schemas.microsoft.com/office/powerpoint/2010/main" val="3264933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86282" y="160091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公司一物一码印刷设备照片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F6F0BC9-79F3-4B38-9D85-369081D83DBA}"/>
              </a:ext>
            </a:extLst>
          </p:cNvPr>
          <p:cNvSpPr/>
          <p:nvPr/>
        </p:nvSpPr>
        <p:spPr>
          <a:xfrm>
            <a:off x="216292" y="5651427"/>
            <a:ext cx="849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标注设备几台，如暂时没有，可将招标通过后，购买一物一码设备盖章承诺书上传</a:t>
            </a:r>
          </a:p>
        </p:txBody>
      </p:sp>
    </p:spTree>
    <p:extLst>
      <p:ext uri="{BB962C8B-B14F-4D97-AF65-F5344CB8AC3E}">
        <p14:creationId xmlns:p14="http://schemas.microsoft.com/office/powerpoint/2010/main" val="1528227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86282" y="17346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公司复合设备照片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F6F0BC9-79F3-4B38-9D85-369081D83DBA}"/>
              </a:ext>
            </a:extLst>
          </p:cNvPr>
          <p:cNvSpPr/>
          <p:nvPr/>
        </p:nvSpPr>
        <p:spPr>
          <a:xfrm>
            <a:off x="1247947" y="565142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标注设备几台</a:t>
            </a:r>
          </a:p>
        </p:txBody>
      </p:sp>
    </p:spTree>
    <p:extLst>
      <p:ext uri="{BB962C8B-B14F-4D97-AF65-F5344CB8AC3E}">
        <p14:creationId xmlns:p14="http://schemas.microsoft.com/office/powerpoint/2010/main" val="2847945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814322" y="25781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公司熟化车间照片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5E23A2-51CB-428F-9960-2DEA7F95D6DD}"/>
              </a:ext>
            </a:extLst>
          </p:cNvPr>
          <p:cNvSpPr/>
          <p:nvPr/>
        </p:nvSpPr>
        <p:spPr>
          <a:xfrm>
            <a:off x="1275987" y="569669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标注设备几台</a:t>
            </a:r>
          </a:p>
        </p:txBody>
      </p:sp>
    </p:spTree>
    <p:extLst>
      <p:ext uri="{BB962C8B-B14F-4D97-AF65-F5344CB8AC3E}">
        <p14:creationId xmlns:p14="http://schemas.microsoft.com/office/powerpoint/2010/main" val="660690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1017114" y="257819"/>
            <a:ext cx="2031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公司分切车间照片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5E23A2-51CB-428F-9960-2DEA7F95D6DD}"/>
              </a:ext>
            </a:extLst>
          </p:cNvPr>
          <p:cNvSpPr/>
          <p:nvPr/>
        </p:nvSpPr>
        <p:spPr>
          <a:xfrm>
            <a:off x="363670" y="5678587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标注设备几台、可制袋型</a:t>
            </a:r>
          </a:p>
        </p:txBody>
      </p:sp>
    </p:spTree>
    <p:extLst>
      <p:ext uri="{BB962C8B-B14F-4D97-AF65-F5344CB8AC3E}">
        <p14:creationId xmlns:p14="http://schemas.microsoft.com/office/powerpoint/2010/main" val="2115922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E686B15-8BFB-4A93-807F-2F8849A767C6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AF75880-9DCE-46CC-9C4D-77CEF2A705DD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5B62730-AA37-44AE-A1F2-00C52018948A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C8D406-B286-4CFB-8AB4-4974F0CF13D6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BB52F4F-C36E-46E6-BD8E-DCC9EB9C78AD}"/>
              </a:ext>
            </a:extLst>
          </p:cNvPr>
          <p:cNvSpPr/>
          <p:nvPr/>
        </p:nvSpPr>
        <p:spPr>
          <a:xfrm>
            <a:off x="1344058" y="275926"/>
            <a:ext cx="2031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公司制袋车间照片</a:t>
            </a:r>
          </a:p>
        </p:txBody>
      </p:sp>
    </p:spTree>
    <p:extLst>
      <p:ext uri="{BB962C8B-B14F-4D97-AF65-F5344CB8AC3E}">
        <p14:creationId xmlns:p14="http://schemas.microsoft.com/office/powerpoint/2010/main" val="2887963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5096A75-2EE7-4AE4-A250-517539BCD4DB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109479C-CF7A-4D63-8F6B-659A2647568C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75DA47-096D-40C4-BD66-45379D9948B1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9685D-D0D9-4BD7-8437-9E62566045B3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B6CBE36-69C9-454E-B97E-C8B75814796C}"/>
              </a:ext>
            </a:extLst>
          </p:cNvPr>
          <p:cNvSpPr/>
          <p:nvPr/>
        </p:nvSpPr>
        <p:spPr>
          <a:xfrm>
            <a:off x="882394" y="18539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公司成品仓库照片</a:t>
            </a:r>
          </a:p>
        </p:txBody>
      </p:sp>
    </p:spTree>
    <p:extLst>
      <p:ext uri="{BB962C8B-B14F-4D97-AF65-F5344CB8AC3E}">
        <p14:creationId xmlns:p14="http://schemas.microsoft.com/office/powerpoint/2010/main" val="214622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D188CDC-842A-4440-A799-CEE66E4D9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743013"/>
              </p:ext>
            </p:extLst>
          </p:nvPr>
        </p:nvGraphicFramePr>
        <p:xfrm>
          <a:off x="431742" y="2768829"/>
          <a:ext cx="11447072" cy="1129070"/>
        </p:xfrm>
        <a:graphic>
          <a:graphicData uri="http://schemas.openxmlformats.org/drawingml/2006/table">
            <a:tbl>
              <a:tblPr/>
              <a:tblGrid>
                <a:gridCol w="880544">
                  <a:extLst>
                    <a:ext uri="{9D8B030D-6E8A-4147-A177-3AD203B41FA5}">
                      <a16:colId xmlns:a16="http://schemas.microsoft.com/office/drawing/2014/main" val="1902362956"/>
                    </a:ext>
                  </a:extLst>
                </a:gridCol>
                <a:gridCol w="880544">
                  <a:extLst>
                    <a:ext uri="{9D8B030D-6E8A-4147-A177-3AD203B41FA5}">
                      <a16:colId xmlns:a16="http://schemas.microsoft.com/office/drawing/2014/main" val="1999138382"/>
                    </a:ext>
                  </a:extLst>
                </a:gridCol>
                <a:gridCol w="880544">
                  <a:extLst>
                    <a:ext uri="{9D8B030D-6E8A-4147-A177-3AD203B41FA5}">
                      <a16:colId xmlns:a16="http://schemas.microsoft.com/office/drawing/2014/main" val="1284576331"/>
                    </a:ext>
                  </a:extLst>
                </a:gridCol>
                <a:gridCol w="880544">
                  <a:extLst>
                    <a:ext uri="{9D8B030D-6E8A-4147-A177-3AD203B41FA5}">
                      <a16:colId xmlns:a16="http://schemas.microsoft.com/office/drawing/2014/main" val="2360891924"/>
                    </a:ext>
                  </a:extLst>
                </a:gridCol>
                <a:gridCol w="880544">
                  <a:extLst>
                    <a:ext uri="{9D8B030D-6E8A-4147-A177-3AD203B41FA5}">
                      <a16:colId xmlns:a16="http://schemas.microsoft.com/office/drawing/2014/main" val="2612244886"/>
                    </a:ext>
                  </a:extLst>
                </a:gridCol>
                <a:gridCol w="880544">
                  <a:extLst>
                    <a:ext uri="{9D8B030D-6E8A-4147-A177-3AD203B41FA5}">
                      <a16:colId xmlns:a16="http://schemas.microsoft.com/office/drawing/2014/main" val="1399769129"/>
                    </a:ext>
                  </a:extLst>
                </a:gridCol>
                <a:gridCol w="880544">
                  <a:extLst>
                    <a:ext uri="{9D8B030D-6E8A-4147-A177-3AD203B41FA5}">
                      <a16:colId xmlns:a16="http://schemas.microsoft.com/office/drawing/2014/main" val="614928402"/>
                    </a:ext>
                  </a:extLst>
                </a:gridCol>
                <a:gridCol w="880544">
                  <a:extLst>
                    <a:ext uri="{9D8B030D-6E8A-4147-A177-3AD203B41FA5}">
                      <a16:colId xmlns:a16="http://schemas.microsoft.com/office/drawing/2014/main" val="2229309289"/>
                    </a:ext>
                  </a:extLst>
                </a:gridCol>
                <a:gridCol w="880544">
                  <a:extLst>
                    <a:ext uri="{9D8B030D-6E8A-4147-A177-3AD203B41FA5}">
                      <a16:colId xmlns:a16="http://schemas.microsoft.com/office/drawing/2014/main" val="3489701865"/>
                    </a:ext>
                  </a:extLst>
                </a:gridCol>
                <a:gridCol w="880544">
                  <a:extLst>
                    <a:ext uri="{9D8B030D-6E8A-4147-A177-3AD203B41FA5}">
                      <a16:colId xmlns:a16="http://schemas.microsoft.com/office/drawing/2014/main" val="1759538842"/>
                    </a:ext>
                  </a:extLst>
                </a:gridCol>
                <a:gridCol w="880544">
                  <a:extLst>
                    <a:ext uri="{9D8B030D-6E8A-4147-A177-3AD203B41FA5}">
                      <a16:colId xmlns:a16="http://schemas.microsoft.com/office/drawing/2014/main" val="1241896805"/>
                    </a:ext>
                  </a:extLst>
                </a:gridCol>
                <a:gridCol w="880544">
                  <a:extLst>
                    <a:ext uri="{9D8B030D-6E8A-4147-A177-3AD203B41FA5}">
                      <a16:colId xmlns:a16="http://schemas.microsoft.com/office/drawing/2014/main" val="3201754805"/>
                    </a:ext>
                  </a:extLst>
                </a:gridCol>
                <a:gridCol w="880544">
                  <a:extLst>
                    <a:ext uri="{9D8B030D-6E8A-4147-A177-3AD203B41FA5}">
                      <a16:colId xmlns:a16="http://schemas.microsoft.com/office/drawing/2014/main" val="3879707870"/>
                    </a:ext>
                  </a:extLst>
                </a:gridCol>
              </a:tblGrid>
              <a:tr h="36367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公司名称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成立时间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注册资金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年销售额（万元）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主要合作客户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现有员工总人数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质检品控人数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占比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公司产能盈余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联系电话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电子邮箱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公司地址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101801"/>
                  </a:ext>
                </a:extLst>
              </a:tr>
              <a:tr h="2263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（万元）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9433"/>
                  </a:ext>
                </a:extLst>
              </a:tr>
              <a:tr h="539063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649600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71C2BAF1-E55C-42F1-B2F3-871A35DEC771}"/>
              </a:ext>
            </a:extLst>
          </p:cNvPr>
          <p:cNvSpPr txBox="1"/>
          <p:nvPr/>
        </p:nvSpPr>
        <p:spPr>
          <a:xfrm>
            <a:off x="4391684" y="2044355"/>
            <a:ext cx="6680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0" i="0" u="none" strike="noStrike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公司基本信息明细表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83922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5E8D513-9255-42B7-BA73-907C8C3735D1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378ABD3-8572-4306-8B29-F1BF7819E63A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2F8ACD9-EBA3-4023-974F-AFED9CA36656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21165D-A3FF-4E78-9ABB-5D10C8C5B1BD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AABBD64-467A-49F5-8385-A7C8EE7989C0}"/>
              </a:ext>
            </a:extLst>
          </p:cNvPr>
          <p:cNvSpPr/>
          <p:nvPr/>
        </p:nvSpPr>
        <p:spPr>
          <a:xfrm>
            <a:off x="929739" y="203499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公司合作客户产品照片</a:t>
            </a:r>
          </a:p>
        </p:txBody>
      </p:sp>
    </p:spTree>
    <p:extLst>
      <p:ext uri="{BB962C8B-B14F-4D97-AF65-F5344CB8AC3E}">
        <p14:creationId xmlns:p14="http://schemas.microsoft.com/office/powerpoint/2010/main" val="4065203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4BF784F-C97A-4051-A01B-738B2ECF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"/>
            <a:ext cx="12192000" cy="685766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5DEA4AE-1B7F-4070-9768-703DCC486686}"/>
              </a:ext>
            </a:extLst>
          </p:cNvPr>
          <p:cNvSpPr txBox="1"/>
          <p:nvPr/>
        </p:nvSpPr>
        <p:spPr>
          <a:xfrm>
            <a:off x="2628381" y="3558091"/>
            <a:ext cx="677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AF1D3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高品质  高价值  高服务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78ABE4D-7964-4BB8-A2A2-204A1A6700D7}"/>
              </a:ext>
            </a:extLst>
          </p:cNvPr>
          <p:cNvSpPr txBox="1"/>
          <p:nvPr/>
        </p:nvSpPr>
        <p:spPr>
          <a:xfrm>
            <a:off x="2742785" y="1884769"/>
            <a:ext cx="677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AF1D3"/>
                </a:solidFill>
                <a:latin typeface="微软雅黑" panose="020B0503020204020204" charset="-122"/>
                <a:ea typeface="微软雅黑" panose="020B0503020204020204" charset="-122"/>
              </a:rPr>
              <a:t>THANKS</a:t>
            </a:r>
            <a:endParaRPr lang="zh-CN" altLang="en-US" sz="6000" b="1" dirty="0">
              <a:solidFill>
                <a:srgbClr val="FAF1D3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45252" y="266872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公司营业执照副本（三证合一）</a:t>
            </a:r>
          </a:p>
        </p:txBody>
      </p:sp>
    </p:spTree>
    <p:extLst>
      <p:ext uri="{BB962C8B-B14F-4D97-AF65-F5344CB8AC3E}">
        <p14:creationId xmlns:p14="http://schemas.microsoft.com/office/powerpoint/2010/main" val="390975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814322" y="23065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公司质量体系证书</a:t>
            </a:r>
          </a:p>
        </p:txBody>
      </p:sp>
    </p:spTree>
    <p:extLst>
      <p:ext uri="{BB962C8B-B14F-4D97-AF65-F5344CB8AC3E}">
        <p14:creationId xmlns:p14="http://schemas.microsoft.com/office/powerpoint/2010/main" val="3682261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814322" y="24876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公司印刷许可证</a:t>
            </a:r>
          </a:p>
        </p:txBody>
      </p:sp>
    </p:spTree>
    <p:extLst>
      <p:ext uri="{BB962C8B-B14F-4D97-AF65-F5344CB8AC3E}">
        <p14:creationId xmlns:p14="http://schemas.microsoft.com/office/powerpoint/2010/main" val="263669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814321" y="248765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公司生产许可证</a:t>
            </a:r>
          </a:p>
        </p:txBody>
      </p:sp>
    </p:spTree>
    <p:extLst>
      <p:ext uri="{BB962C8B-B14F-4D97-AF65-F5344CB8AC3E}">
        <p14:creationId xmlns:p14="http://schemas.microsoft.com/office/powerpoint/2010/main" val="402961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583489" y="248765"/>
            <a:ext cx="22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公司生产许可证附件</a:t>
            </a:r>
          </a:p>
        </p:txBody>
      </p:sp>
    </p:spTree>
    <p:extLst>
      <p:ext uri="{BB962C8B-B14F-4D97-AF65-F5344CB8AC3E}">
        <p14:creationId xmlns:p14="http://schemas.microsoft.com/office/powerpoint/2010/main" val="382052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929739" y="248765"/>
            <a:ext cx="1569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其他资质文件</a:t>
            </a:r>
          </a:p>
        </p:txBody>
      </p:sp>
    </p:spTree>
    <p:extLst>
      <p:ext uri="{BB962C8B-B14F-4D97-AF65-F5344CB8AC3E}">
        <p14:creationId xmlns:p14="http://schemas.microsoft.com/office/powerpoint/2010/main" val="3220572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86282" y="22160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公司大门照片</a:t>
            </a:r>
          </a:p>
        </p:txBody>
      </p:sp>
    </p:spTree>
    <p:extLst>
      <p:ext uri="{BB962C8B-B14F-4D97-AF65-F5344CB8AC3E}">
        <p14:creationId xmlns:p14="http://schemas.microsoft.com/office/powerpoint/2010/main" val="3566983123"/>
      </p:ext>
    </p:extLst>
  </p:cSld>
  <p:clrMapOvr>
    <a:masterClrMapping/>
  </p:clrMapOvr>
</p:sld>
</file>

<file path=ppt/theme/theme1.xml><?xml version="1.0" encoding="utf-8"?>
<a:theme xmlns:a="http://schemas.openxmlformats.org/drawingml/2006/main" name="1_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5632</TotalTime>
  <Words>256</Words>
  <Application>Microsoft Office PowerPoint</Application>
  <PresentationFormat>宽屏</PresentationFormat>
  <Paragraphs>77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等线</vt:lpstr>
      <vt:lpstr>微软雅黑</vt:lpstr>
      <vt:lpstr>Bodoni MT Black</vt:lpstr>
      <vt:lpstr>Calibri</vt:lpstr>
      <vt:lpstr>Calibri Light</vt:lpstr>
      <vt:lpstr>1_回顾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86159</dc:creator>
  <cp:lastModifiedBy>原瑞增</cp:lastModifiedBy>
  <cp:revision>535</cp:revision>
  <dcterms:created xsi:type="dcterms:W3CDTF">2020-02-19T05:36:00Z</dcterms:created>
  <dcterms:modified xsi:type="dcterms:W3CDTF">2022-05-18T01:14:00Z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KSORubyTemplateID">
    <vt:lpwstr>2</vt:lpwstr>
  </property>
</Properties>
</file>